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Nunito Sans ExtraLight"/>
      <p:regular r:id="rId10"/>
      <p:bold r:id="rId11"/>
      <p:italic r:id="rId12"/>
      <p:boldItalic r:id="rId13"/>
    </p:embeddedFont>
    <p:embeddedFont>
      <p:font typeface="Nunito Sans Light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Petrona Light"/>
      <p:regular r:id="rId22"/>
      <p:bold r:id="rId23"/>
      <p:italic r:id="rId24"/>
      <p:boldItalic r:id="rId25"/>
    </p:embeddedFont>
    <p:embeddedFont>
      <p:font typeface="Nunito Sans SemiBold"/>
      <p:regular r:id="rId26"/>
      <p:bold r:id="rId27"/>
      <p:italic r:id="rId28"/>
      <p:boldItalic r:id="rId29"/>
    </p:embeddedFont>
    <p:embeddedFont>
      <p:font typeface="Petrona"/>
      <p:regular r:id="rId30"/>
      <p:bold r:id="rId31"/>
      <p:italic r:id="rId32"/>
      <p:boldItalic r:id="rId33"/>
    </p:embeddedFont>
    <p:embeddedFont>
      <p:font typeface="Nunito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3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43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2" Type="http://schemas.openxmlformats.org/officeDocument/2006/relationships/font" Target="fonts/PetronaLight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PetronaLight-italic.fntdata"/><Relationship Id="rId23" Type="http://schemas.openxmlformats.org/officeDocument/2006/relationships/font" Target="fonts/Petrona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SansSemiBold-regular.fntdata"/><Relationship Id="rId25" Type="http://schemas.openxmlformats.org/officeDocument/2006/relationships/font" Target="fonts/PetronaLight-boldItalic.fntdata"/><Relationship Id="rId28" Type="http://schemas.openxmlformats.org/officeDocument/2006/relationships/font" Target="fonts/NunitoSansSemiBold-italic.fntdata"/><Relationship Id="rId27" Type="http://schemas.openxmlformats.org/officeDocument/2006/relationships/font" Target="fonts/NunitoSans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Sans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etrona-bold.fntdata"/><Relationship Id="rId30" Type="http://schemas.openxmlformats.org/officeDocument/2006/relationships/font" Target="fonts/Petrona-regular.fntdata"/><Relationship Id="rId11" Type="http://schemas.openxmlformats.org/officeDocument/2006/relationships/font" Target="fonts/NunitoSansExtraLight-bold.fntdata"/><Relationship Id="rId33" Type="http://schemas.openxmlformats.org/officeDocument/2006/relationships/font" Target="fonts/Petrona-boldItalic.fntdata"/><Relationship Id="rId10" Type="http://schemas.openxmlformats.org/officeDocument/2006/relationships/font" Target="fonts/NunitoSansExtraLight-regular.fntdata"/><Relationship Id="rId32" Type="http://schemas.openxmlformats.org/officeDocument/2006/relationships/font" Target="fonts/Petrona-italic.fntdata"/><Relationship Id="rId13" Type="http://schemas.openxmlformats.org/officeDocument/2006/relationships/font" Target="fonts/NunitoSansExtraLight-boldItalic.fntdata"/><Relationship Id="rId35" Type="http://schemas.openxmlformats.org/officeDocument/2006/relationships/font" Target="fonts/NunitoSans-bold.fntdata"/><Relationship Id="rId12" Type="http://schemas.openxmlformats.org/officeDocument/2006/relationships/font" Target="fonts/NunitoSansExtraLight-italic.fntdata"/><Relationship Id="rId34" Type="http://schemas.openxmlformats.org/officeDocument/2006/relationships/font" Target="fonts/NunitoSans-regular.fntdata"/><Relationship Id="rId15" Type="http://schemas.openxmlformats.org/officeDocument/2006/relationships/font" Target="fonts/NunitoSansLight-bold.fntdata"/><Relationship Id="rId37" Type="http://schemas.openxmlformats.org/officeDocument/2006/relationships/font" Target="fonts/NunitoSans-boldItalic.fntdata"/><Relationship Id="rId14" Type="http://schemas.openxmlformats.org/officeDocument/2006/relationships/font" Target="fonts/NunitoSansLight-regular.fntdata"/><Relationship Id="rId36" Type="http://schemas.openxmlformats.org/officeDocument/2006/relationships/font" Target="fonts/NunitoSans-italic.fntdata"/><Relationship Id="rId17" Type="http://schemas.openxmlformats.org/officeDocument/2006/relationships/font" Target="fonts/NunitoSansLight-boldItalic.fntdata"/><Relationship Id="rId16" Type="http://schemas.openxmlformats.org/officeDocument/2006/relationships/font" Target="fonts/NunitoSansLight-italic.fntdata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265ec912ee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1265ec912ee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06d1c0423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06d1c0423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06d1c0423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06d1c0423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0f6a6bc5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0f6a6bc5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Beige)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125" y="4493275"/>
            <a:ext cx="9144000" cy="6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311700" y="1013350"/>
            <a:ext cx="8520600" cy="178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Nunito Sans ExtraLight"/>
              <a:buNone/>
              <a:defRPr sz="4800">
                <a:latin typeface="Nunito Sans ExtraLight"/>
                <a:ea typeface="Nunito Sans ExtraLight"/>
                <a:cs typeface="Nunito Sans ExtraLight"/>
                <a:sym typeface="Nunito Sans Extra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43616" y="2757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 Sans Light"/>
              <a:buNone/>
              <a:defRPr sz="22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" name="Google Shape;18;p2"/>
          <p:cNvSpPr txBox="1"/>
          <p:nvPr>
            <p:ph idx="2" type="subTitle"/>
          </p:nvPr>
        </p:nvSpPr>
        <p:spPr>
          <a:xfrm>
            <a:off x="355178" y="35875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Sans Light"/>
              <a:buNone/>
              <a:defRPr sz="12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5225" y="433125"/>
            <a:ext cx="2561275" cy="34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25" y="4703136"/>
            <a:ext cx="548700" cy="2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662" y="4806985"/>
            <a:ext cx="135875" cy="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1121300" y="4654370"/>
            <a:ext cx="173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 Sans"/>
                <a:ea typeface="Nunito Sans"/>
                <a:cs typeface="Nunito Sans"/>
                <a:sym typeface="Nunito Sans"/>
              </a:rPr>
              <a:t>momentumcommerce.com</a:t>
            </a:r>
            <a:endParaRPr sz="10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10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wo Columns (Beige)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" type="body"/>
          </p:nvPr>
        </p:nvSpPr>
        <p:spPr>
          <a:xfrm>
            <a:off x="311700" y="1152475"/>
            <a:ext cx="3999900" cy="32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1" name="Google Shape;91;p11"/>
          <p:cNvSpPr txBox="1"/>
          <p:nvPr>
            <p:ph idx="2" type="body"/>
          </p:nvPr>
        </p:nvSpPr>
        <p:spPr>
          <a:xfrm>
            <a:off x="4472550" y="1152475"/>
            <a:ext cx="3999900" cy="32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wo Columns (Navy)">
  <p:cSld name="TITLE_AND_TWO_COLUMNS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2DADB"/>
              </a:buClr>
              <a:buSzPts val="3800"/>
              <a:buNone/>
              <a:defRPr>
                <a:solidFill>
                  <a:srgbClr val="A2DAD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311700" y="1152475"/>
            <a:ext cx="3999900" cy="32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" name="Google Shape;97;p12"/>
          <p:cNvSpPr txBox="1"/>
          <p:nvPr>
            <p:ph idx="2" type="body"/>
          </p:nvPr>
        </p:nvSpPr>
        <p:spPr>
          <a:xfrm>
            <a:off x="4472550" y="1152475"/>
            <a:ext cx="3999900" cy="32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12"/>
          <p:cNvSpPr txBox="1"/>
          <p:nvPr>
            <p:ph idx="1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125" y="4493275"/>
            <a:ext cx="9144000" cy="6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2"/>
          <p:cNvSpPr txBox="1"/>
          <p:nvPr>
            <p:ph idx="3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25" y="4703136"/>
            <a:ext cx="548700" cy="2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662" y="4806985"/>
            <a:ext cx="135875" cy="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2"/>
          <p:cNvSpPr txBox="1"/>
          <p:nvPr/>
        </p:nvSpPr>
        <p:spPr>
          <a:xfrm>
            <a:off x="1121300" y="4654370"/>
            <a:ext cx="173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 Sans"/>
                <a:ea typeface="Nunito Sans"/>
                <a:cs typeface="Nunito Sans"/>
                <a:sym typeface="Nunito Sans"/>
              </a:rPr>
              <a:t>momentumcommerce.com</a:t>
            </a:r>
            <a:endParaRPr sz="10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wo Columns (Teal)">
  <p:cSld name="TITLE_AND_TWO_COLUMNS_1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311700" y="1152475"/>
            <a:ext cx="3999900" cy="32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8" name="Google Shape;108;p13"/>
          <p:cNvSpPr txBox="1"/>
          <p:nvPr>
            <p:ph idx="2" type="body"/>
          </p:nvPr>
        </p:nvSpPr>
        <p:spPr>
          <a:xfrm>
            <a:off x="4472550" y="1152475"/>
            <a:ext cx="3999900" cy="32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9" name="Google Shape;109;p13"/>
          <p:cNvSpPr txBox="1"/>
          <p:nvPr>
            <p:ph idx="1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3"/>
          <p:cNvSpPr/>
          <p:nvPr/>
        </p:nvSpPr>
        <p:spPr>
          <a:xfrm>
            <a:off x="125" y="4493275"/>
            <a:ext cx="9144000" cy="6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3"/>
          <p:cNvSpPr txBox="1"/>
          <p:nvPr>
            <p:ph idx="3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25" y="4703136"/>
            <a:ext cx="548700" cy="2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662" y="4806985"/>
            <a:ext cx="135875" cy="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3"/>
          <p:cNvSpPr txBox="1"/>
          <p:nvPr/>
        </p:nvSpPr>
        <p:spPr>
          <a:xfrm>
            <a:off x="1121300" y="4654370"/>
            <a:ext cx="173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 Sans"/>
                <a:ea typeface="Nunito Sans"/>
                <a:cs typeface="Nunito Sans"/>
                <a:sym typeface="Nunito Sans"/>
              </a:rPr>
              <a:t>momentumcommerce.com</a:t>
            </a:r>
            <a:endParaRPr sz="10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(Beige)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(Navy)">
  <p:cSld name="TITLE_ONLY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2DADB"/>
              </a:buClr>
              <a:buSzPts val="3800"/>
              <a:buNone/>
              <a:defRPr>
                <a:solidFill>
                  <a:srgbClr val="A2DAD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125" y="4493275"/>
            <a:ext cx="9144000" cy="6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5"/>
          <p:cNvSpPr txBox="1"/>
          <p:nvPr>
            <p:ph idx="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" name="Google Shape;12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25" y="4703136"/>
            <a:ext cx="548700" cy="2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662" y="4806985"/>
            <a:ext cx="135875" cy="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 txBox="1"/>
          <p:nvPr/>
        </p:nvSpPr>
        <p:spPr>
          <a:xfrm>
            <a:off x="1121300" y="4654370"/>
            <a:ext cx="173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 Sans"/>
                <a:ea typeface="Nunito Sans"/>
                <a:cs typeface="Nunito Sans"/>
                <a:sym typeface="Nunito Sans"/>
              </a:rPr>
              <a:t>momentumcommerce.com</a:t>
            </a:r>
            <a:endParaRPr sz="10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(Teal)">
  <p:cSld name="TITLE_ONLY_1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5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125" y="4493275"/>
            <a:ext cx="9144000" cy="6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6"/>
          <p:cNvSpPr txBox="1"/>
          <p:nvPr>
            <p:ph idx="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25" y="4703136"/>
            <a:ext cx="548700" cy="2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662" y="4806985"/>
            <a:ext cx="135875" cy="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6"/>
          <p:cNvSpPr txBox="1"/>
          <p:nvPr/>
        </p:nvSpPr>
        <p:spPr>
          <a:xfrm>
            <a:off x="1121300" y="4654370"/>
            <a:ext cx="173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 Sans"/>
                <a:ea typeface="Nunito Sans"/>
                <a:cs typeface="Nunito Sans"/>
                <a:sym typeface="Nunito Sans"/>
              </a:rPr>
              <a:t>momentumcommerce.com</a:t>
            </a:r>
            <a:endParaRPr sz="10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(Beige)">
  <p:cSld name="ONE_COLUM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>
            <p:ph type="title"/>
          </p:nvPr>
        </p:nvSpPr>
        <p:spPr>
          <a:xfrm>
            <a:off x="311700" y="555600"/>
            <a:ext cx="33348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8" name="Google Shape;138;p17"/>
          <p:cNvSpPr txBox="1"/>
          <p:nvPr>
            <p:ph idx="1" type="body"/>
          </p:nvPr>
        </p:nvSpPr>
        <p:spPr>
          <a:xfrm>
            <a:off x="311700" y="1389600"/>
            <a:ext cx="3749700" cy="29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9" name="Google Shape;139;p17"/>
          <p:cNvSpPr txBox="1"/>
          <p:nvPr>
            <p:ph idx="1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(Navy)">
  <p:cSld name="ONE_COLUMN_TEXT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>
            <p:ph type="title"/>
          </p:nvPr>
        </p:nvSpPr>
        <p:spPr>
          <a:xfrm>
            <a:off x="311700" y="555600"/>
            <a:ext cx="33348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2DADB"/>
              </a:buClr>
              <a:buSzPts val="2400"/>
              <a:buNone/>
              <a:defRPr sz="2400">
                <a:solidFill>
                  <a:srgbClr val="A2DAD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3" name="Google Shape;143;p18"/>
          <p:cNvSpPr txBox="1"/>
          <p:nvPr>
            <p:ph idx="1" type="body"/>
          </p:nvPr>
        </p:nvSpPr>
        <p:spPr>
          <a:xfrm>
            <a:off x="311700" y="1389600"/>
            <a:ext cx="3749700" cy="29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4" name="Google Shape;144;p18"/>
          <p:cNvSpPr txBox="1"/>
          <p:nvPr>
            <p:ph idx="1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125" y="4493275"/>
            <a:ext cx="9144000" cy="6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 txBox="1"/>
          <p:nvPr>
            <p:ph idx="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7" name="Google Shape;14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25" y="4703136"/>
            <a:ext cx="548700" cy="2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662" y="4806985"/>
            <a:ext cx="135875" cy="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1121300" y="4654370"/>
            <a:ext cx="173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 Sans"/>
                <a:ea typeface="Nunito Sans"/>
                <a:cs typeface="Nunito Sans"/>
                <a:sym typeface="Nunito Sans"/>
              </a:rPr>
              <a:t>momentumcommerce.com</a:t>
            </a:r>
            <a:endParaRPr sz="10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(Teal)">
  <p:cSld name="ONE_COLUMN_TEXT_1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4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>
            <p:ph type="title"/>
          </p:nvPr>
        </p:nvSpPr>
        <p:spPr>
          <a:xfrm>
            <a:off x="311700" y="555600"/>
            <a:ext cx="33348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311700" y="1389600"/>
            <a:ext cx="3749700" cy="29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19"/>
          <p:cNvSpPr/>
          <p:nvPr/>
        </p:nvSpPr>
        <p:spPr>
          <a:xfrm>
            <a:off x="125" y="4493275"/>
            <a:ext cx="9144000" cy="6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9"/>
          <p:cNvSpPr txBox="1"/>
          <p:nvPr>
            <p:ph idx="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7" name="Google Shape;15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25" y="4703136"/>
            <a:ext cx="548700" cy="2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662" y="4806985"/>
            <a:ext cx="135875" cy="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/>
        </p:nvSpPr>
        <p:spPr>
          <a:xfrm>
            <a:off x="1121300" y="4654370"/>
            <a:ext cx="173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 Sans"/>
                <a:ea typeface="Nunito Sans"/>
                <a:cs typeface="Nunito Sans"/>
                <a:sym typeface="Nunito Sans"/>
              </a:rPr>
              <a:t>momentumcommerce.com</a:t>
            </a:r>
            <a:endParaRPr sz="10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(Beige)">
  <p:cSld name="MAIN_POIN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337850" y="574500"/>
            <a:ext cx="6367800" cy="3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Petrona Light"/>
              <a:buNone/>
              <a:defRPr sz="4800">
                <a:latin typeface="Petrona Light"/>
                <a:ea typeface="Petrona Light"/>
                <a:cs typeface="Petrona Light"/>
                <a:sym typeface="Petron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2" name="Google Shape;162;p20"/>
          <p:cNvSpPr txBox="1"/>
          <p:nvPr>
            <p:ph idx="1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Navy)">
  <p:cSld name="TITLE_1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/>
          <p:nvPr/>
        </p:nvSpPr>
        <p:spPr>
          <a:xfrm>
            <a:off x="125" y="4493275"/>
            <a:ext cx="9144000" cy="6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1013350"/>
            <a:ext cx="8520600" cy="178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2DADB"/>
              </a:buClr>
              <a:buSzPts val="4800"/>
              <a:buFont typeface="Nunito Sans ExtraLight"/>
              <a:buNone/>
              <a:defRPr sz="4800">
                <a:solidFill>
                  <a:srgbClr val="A2DADB"/>
                </a:solidFill>
                <a:latin typeface="Nunito Sans ExtraLight"/>
                <a:ea typeface="Nunito Sans ExtraLight"/>
                <a:cs typeface="Nunito Sans ExtraLight"/>
                <a:sym typeface="Nunito Sans Extra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343616" y="2757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 Sans Light"/>
              <a:buNone/>
              <a:defRPr sz="22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" name="Google Shape;28;p3"/>
          <p:cNvSpPr txBox="1"/>
          <p:nvPr>
            <p:ph idx="2" type="subTitle"/>
          </p:nvPr>
        </p:nvSpPr>
        <p:spPr>
          <a:xfrm>
            <a:off x="355178" y="35875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 Light"/>
              <a:buNone/>
              <a:defRPr sz="12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3">
            <a:alphaModFix/>
          </a:blip>
          <a:srcRect b="386" l="0" r="0" t="396"/>
          <a:stretch/>
        </p:blipFill>
        <p:spPr>
          <a:xfrm>
            <a:off x="295225" y="433125"/>
            <a:ext cx="2561274" cy="34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225" y="4703136"/>
            <a:ext cx="548700" cy="2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1662" y="4806985"/>
            <a:ext cx="135875" cy="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 txBox="1"/>
          <p:nvPr/>
        </p:nvSpPr>
        <p:spPr>
          <a:xfrm>
            <a:off x="1121300" y="4654370"/>
            <a:ext cx="173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 Sans"/>
                <a:ea typeface="Nunito Sans"/>
                <a:cs typeface="Nunito Sans"/>
                <a:sym typeface="Nunito Sans"/>
              </a:rPr>
              <a:t>momentumcommerce.com</a:t>
            </a:r>
            <a:endParaRPr sz="10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106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(Navy)">
  <p:cSld name="MAIN_POINT_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/>
          <p:nvPr>
            <p:ph type="title"/>
          </p:nvPr>
        </p:nvSpPr>
        <p:spPr>
          <a:xfrm>
            <a:off x="337850" y="574500"/>
            <a:ext cx="6367800" cy="3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2DADB"/>
              </a:buClr>
              <a:buSzPts val="4800"/>
              <a:buFont typeface="Petrona Light"/>
              <a:buNone/>
              <a:defRPr sz="4800">
                <a:solidFill>
                  <a:srgbClr val="A2DADB"/>
                </a:solidFill>
                <a:latin typeface="Petrona Light"/>
                <a:ea typeface="Petrona Light"/>
                <a:cs typeface="Petrona Light"/>
                <a:sym typeface="Petron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6" name="Google Shape;166;p21"/>
          <p:cNvSpPr txBox="1"/>
          <p:nvPr>
            <p:ph idx="1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21"/>
          <p:cNvSpPr/>
          <p:nvPr/>
        </p:nvSpPr>
        <p:spPr>
          <a:xfrm>
            <a:off x="125" y="4493275"/>
            <a:ext cx="9144000" cy="6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1"/>
          <p:cNvSpPr txBox="1"/>
          <p:nvPr>
            <p:ph idx="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9" name="Google Shape;16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25" y="4703136"/>
            <a:ext cx="548700" cy="2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662" y="4806985"/>
            <a:ext cx="135875" cy="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 txBox="1"/>
          <p:nvPr/>
        </p:nvSpPr>
        <p:spPr>
          <a:xfrm>
            <a:off x="1121300" y="4654370"/>
            <a:ext cx="173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 Sans"/>
                <a:ea typeface="Nunito Sans"/>
                <a:cs typeface="Nunito Sans"/>
                <a:sym typeface="Nunito Sans"/>
              </a:rPr>
              <a:t>momentumcommerce.com</a:t>
            </a:r>
            <a:endParaRPr sz="10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(Teal)">
  <p:cSld name="MAIN_POINT_1_1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/>
          <p:nvPr>
            <p:ph type="title"/>
          </p:nvPr>
        </p:nvSpPr>
        <p:spPr>
          <a:xfrm>
            <a:off x="337850" y="574500"/>
            <a:ext cx="6367800" cy="3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Petrona Light"/>
              <a:buNone/>
              <a:defRPr sz="4800">
                <a:latin typeface="Petrona Light"/>
                <a:ea typeface="Petrona Light"/>
                <a:cs typeface="Petrona Light"/>
                <a:sym typeface="Petron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5" name="Google Shape;175;p22"/>
          <p:cNvSpPr txBox="1"/>
          <p:nvPr>
            <p:ph idx="1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125" y="4493275"/>
            <a:ext cx="9144000" cy="6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2"/>
          <p:cNvSpPr txBox="1"/>
          <p:nvPr>
            <p:ph idx="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25" y="4703136"/>
            <a:ext cx="548700" cy="2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662" y="4806985"/>
            <a:ext cx="135875" cy="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1121300" y="4654370"/>
            <a:ext cx="173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 Sans"/>
                <a:ea typeface="Nunito Sans"/>
                <a:cs typeface="Nunito Sans"/>
                <a:sym typeface="Nunito Sans"/>
              </a:rPr>
              <a:t>momentumcommerce.com</a:t>
            </a:r>
            <a:endParaRPr sz="10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Beige)" type="blank">
  <p:cSld name="BLANK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>
            <p:ph idx="1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Navy)">
  <p:cSld name="BLANK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idx="1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/>
          <p:nvPr/>
        </p:nvSpPr>
        <p:spPr>
          <a:xfrm>
            <a:off x="125" y="4493275"/>
            <a:ext cx="9144000" cy="6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"/>
          <p:cNvSpPr txBox="1"/>
          <p:nvPr>
            <p:ph idx="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25" y="4703136"/>
            <a:ext cx="548700" cy="2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662" y="4806985"/>
            <a:ext cx="135875" cy="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/>
          <p:nvPr/>
        </p:nvSpPr>
        <p:spPr>
          <a:xfrm>
            <a:off x="1121300" y="4654370"/>
            <a:ext cx="173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 Sans"/>
                <a:ea typeface="Nunito Sans"/>
                <a:cs typeface="Nunito Sans"/>
                <a:sym typeface="Nunito Sans"/>
              </a:rPr>
              <a:t>momentumcommerce.com</a:t>
            </a:r>
            <a:endParaRPr sz="10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Teal)">
  <p:cSld name="BLANK_1_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idx="1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3" name="Google Shape;19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/>
          <p:nvPr/>
        </p:nvSpPr>
        <p:spPr>
          <a:xfrm>
            <a:off x="125" y="4493275"/>
            <a:ext cx="9144000" cy="6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5"/>
          <p:cNvSpPr txBox="1"/>
          <p:nvPr>
            <p:ph idx="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6" name="Google Shape;1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25" y="4703136"/>
            <a:ext cx="548700" cy="2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662" y="4806985"/>
            <a:ext cx="135875" cy="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5"/>
          <p:cNvSpPr txBox="1"/>
          <p:nvPr/>
        </p:nvSpPr>
        <p:spPr>
          <a:xfrm>
            <a:off x="1121300" y="4654370"/>
            <a:ext cx="173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 Sans"/>
                <a:ea typeface="Nunito Sans"/>
                <a:cs typeface="Nunito Sans"/>
                <a:sym typeface="Nunito Sans"/>
              </a:rPr>
              <a:t>momentumcommerce.com</a:t>
            </a:r>
            <a:endParaRPr sz="10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889" y="-26600"/>
            <a:ext cx="9249668" cy="517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525" y="256427"/>
            <a:ext cx="1132899" cy="5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6"/>
          <p:cNvSpPr txBox="1"/>
          <p:nvPr/>
        </p:nvSpPr>
        <p:spPr>
          <a:xfrm>
            <a:off x="546075" y="1410675"/>
            <a:ext cx="7883700" cy="15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etrona"/>
              <a:ea typeface="Petrona"/>
              <a:cs typeface="Petrona"/>
              <a:sym typeface="Petrona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546075" y="1958550"/>
            <a:ext cx="7918500" cy="15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8556784" y="4826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800">
                <a:latin typeface="Nunito Sans SemiBold"/>
                <a:ea typeface="Nunito Sans SemiBold"/>
                <a:cs typeface="Nunito Sans SemiBold"/>
                <a:sym typeface="Nunito Sans SemiBold"/>
              </a:rPr>
              <a:t>‹#›</a:t>
            </a:fld>
            <a:endParaRPr b="1" sz="800"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205" name="Google Shape;205;p26"/>
          <p:cNvSpPr txBox="1"/>
          <p:nvPr>
            <p:ph type="ctrTitle"/>
          </p:nvPr>
        </p:nvSpPr>
        <p:spPr>
          <a:xfrm>
            <a:off x="311700" y="744575"/>
            <a:ext cx="8520600" cy="148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Petrona"/>
              <a:buNone/>
              <a:defRPr sz="3000">
                <a:latin typeface="Petrona"/>
                <a:ea typeface="Petrona"/>
                <a:cs typeface="Petrona"/>
                <a:sym typeface="Petro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6" name="Google Shape;206;p26"/>
          <p:cNvSpPr txBox="1"/>
          <p:nvPr>
            <p:ph idx="1" type="subTitle"/>
          </p:nvPr>
        </p:nvSpPr>
        <p:spPr>
          <a:xfrm>
            <a:off x="245025" y="2229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 sz="14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7" name="Google Shape;20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White - Title 1">
  <p:cSld name="Blank - White - Title 1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/>
          <p:nvPr/>
        </p:nvSpPr>
        <p:spPr>
          <a:xfrm>
            <a:off x="7070886" y="4687532"/>
            <a:ext cx="1625100" cy="15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25" lIns="19025" spcFirstLastPara="1" rIns="19025" wrap="square" tIns="19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b="0" i="0" lang="en" sz="450" u="none" cap="none" strike="noStrike">
                <a:solidFill>
                  <a:srgbClr val="2D3142"/>
                </a:solidFill>
                <a:latin typeface="Lato"/>
                <a:ea typeface="Lato"/>
                <a:cs typeface="Lato"/>
                <a:sym typeface="Lato"/>
              </a:rPr>
              <a:t>Copyright 2021 </a:t>
            </a:r>
            <a:r>
              <a:rPr lang="en" sz="450">
                <a:solidFill>
                  <a:srgbClr val="2D3142"/>
                </a:solidFill>
                <a:latin typeface="Lato"/>
                <a:ea typeface="Lato"/>
                <a:cs typeface="Lato"/>
                <a:sym typeface="Lato"/>
              </a:rPr>
              <a:t>MC</a:t>
            </a:r>
            <a:r>
              <a:rPr b="0" i="0" lang="en" sz="450" u="none" cap="none" strike="noStrike">
                <a:solidFill>
                  <a:srgbClr val="2D3142"/>
                </a:solidFill>
                <a:latin typeface="Lato"/>
                <a:ea typeface="Lato"/>
                <a:cs typeface="Lato"/>
                <a:sym typeface="Lato"/>
              </a:rPr>
              <a:t> Worldwide LLC. All rights Reserved.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210" name="Google Shape;21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203" y="4677156"/>
            <a:ext cx="547898" cy="13030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7"/>
          <p:cNvSpPr txBox="1"/>
          <p:nvPr>
            <p:ph idx="12" type="sldNum"/>
          </p:nvPr>
        </p:nvSpPr>
        <p:spPr>
          <a:xfrm>
            <a:off x="8334814" y="476631"/>
            <a:ext cx="356700" cy="1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27"/>
          <p:cNvSpPr txBox="1"/>
          <p:nvPr>
            <p:ph idx="1" type="body"/>
          </p:nvPr>
        </p:nvSpPr>
        <p:spPr>
          <a:xfrm>
            <a:off x="473202" y="504933"/>
            <a:ext cx="40989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D3142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2D314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2">
  <p:cSld name="BLANK_3"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25" y="54400"/>
            <a:ext cx="9104756" cy="508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525" y="256427"/>
            <a:ext cx="1132899" cy="5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8"/>
          <p:cNvSpPr txBox="1"/>
          <p:nvPr>
            <p:ph type="title"/>
          </p:nvPr>
        </p:nvSpPr>
        <p:spPr>
          <a:xfrm>
            <a:off x="546075" y="1410683"/>
            <a:ext cx="7247100" cy="15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etrona"/>
              <a:buNone/>
              <a:defRPr sz="3000">
                <a:latin typeface="Petrona"/>
                <a:ea typeface="Petrona"/>
                <a:cs typeface="Petrona"/>
                <a:sym typeface="Petron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etrona"/>
              <a:buNone/>
              <a:defRPr sz="3000">
                <a:latin typeface="Petrona"/>
                <a:ea typeface="Petrona"/>
                <a:cs typeface="Petrona"/>
                <a:sym typeface="Petrona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etrona"/>
              <a:buNone/>
              <a:defRPr sz="3000">
                <a:latin typeface="Petrona"/>
                <a:ea typeface="Petrona"/>
                <a:cs typeface="Petrona"/>
                <a:sym typeface="Petrona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etrona"/>
              <a:buNone/>
              <a:defRPr sz="3000">
                <a:latin typeface="Petrona"/>
                <a:ea typeface="Petrona"/>
                <a:cs typeface="Petrona"/>
                <a:sym typeface="Petrona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etrona"/>
              <a:buNone/>
              <a:defRPr sz="3000">
                <a:latin typeface="Petrona"/>
                <a:ea typeface="Petrona"/>
                <a:cs typeface="Petrona"/>
                <a:sym typeface="Petrona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etrona"/>
              <a:buNone/>
              <a:defRPr sz="3000">
                <a:latin typeface="Petrona"/>
                <a:ea typeface="Petrona"/>
                <a:cs typeface="Petrona"/>
                <a:sym typeface="Petrona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etrona"/>
              <a:buNone/>
              <a:defRPr sz="3000">
                <a:latin typeface="Petrona"/>
                <a:ea typeface="Petrona"/>
                <a:cs typeface="Petrona"/>
                <a:sym typeface="Petrona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etrona"/>
              <a:buNone/>
              <a:defRPr sz="3000">
                <a:latin typeface="Petrona"/>
                <a:ea typeface="Petrona"/>
                <a:cs typeface="Petrona"/>
                <a:sym typeface="Petrona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etrona"/>
              <a:buNone/>
              <a:defRPr sz="3000">
                <a:latin typeface="Petrona"/>
                <a:ea typeface="Petrona"/>
                <a:cs typeface="Petrona"/>
                <a:sym typeface="Petrona"/>
              </a:defRPr>
            </a:lvl9pPr>
          </a:lstStyle>
          <a:p/>
        </p:txBody>
      </p:sp>
      <p:sp>
        <p:nvSpPr>
          <p:cNvPr id="217" name="Google Shape;217;p28"/>
          <p:cNvSpPr txBox="1"/>
          <p:nvPr>
            <p:ph idx="1" type="subTitle"/>
          </p:nvPr>
        </p:nvSpPr>
        <p:spPr>
          <a:xfrm>
            <a:off x="546075" y="1958561"/>
            <a:ext cx="4972800" cy="15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Sans SemiBold"/>
              <a:buNone/>
              <a:defRPr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8"/>
          <p:cNvSpPr txBox="1"/>
          <p:nvPr>
            <p:ph idx="2" type="subTitle"/>
          </p:nvPr>
        </p:nvSpPr>
        <p:spPr>
          <a:xfrm>
            <a:off x="6988325" y="269850"/>
            <a:ext cx="15861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Nunito Sans SemiBold"/>
              <a:buNone/>
              <a:defRPr sz="800"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White">
  <p:cSld name="BLANK_1_1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>
            <p:ph type="title"/>
          </p:nvPr>
        </p:nvSpPr>
        <p:spPr>
          <a:xfrm>
            <a:off x="664525" y="1477122"/>
            <a:ext cx="7784400" cy="4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trona"/>
              <a:buNone/>
              <a:defRPr sz="3000">
                <a:solidFill>
                  <a:schemeClr val="dk1"/>
                </a:solidFill>
                <a:latin typeface="Petrona"/>
                <a:ea typeface="Petrona"/>
                <a:cs typeface="Petrona"/>
                <a:sym typeface="Petro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1" name="Google Shape;221;p29"/>
          <p:cNvSpPr txBox="1"/>
          <p:nvPr>
            <p:ph idx="1" type="subTitle"/>
          </p:nvPr>
        </p:nvSpPr>
        <p:spPr>
          <a:xfrm>
            <a:off x="664525" y="2102875"/>
            <a:ext cx="7784400" cy="6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trona"/>
              <a:buNone/>
              <a:defRPr sz="2000">
                <a:solidFill>
                  <a:schemeClr val="dk1"/>
                </a:solidFill>
                <a:latin typeface="Petrona"/>
                <a:ea typeface="Petrona"/>
                <a:cs typeface="Petrona"/>
                <a:sym typeface="Petro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2" name="Google Shape;222;p29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29"/>
          <p:cNvSpPr/>
          <p:nvPr/>
        </p:nvSpPr>
        <p:spPr>
          <a:xfrm>
            <a:off x="270400" y="4698700"/>
            <a:ext cx="4040100" cy="39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224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6" name="Google Shape;22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Teal)">
  <p:cSld name="TITLE_1_1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125" y="4493275"/>
            <a:ext cx="9144000" cy="6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 txBox="1"/>
          <p:nvPr>
            <p:ph type="ctrTitle"/>
          </p:nvPr>
        </p:nvSpPr>
        <p:spPr>
          <a:xfrm>
            <a:off x="311700" y="1013350"/>
            <a:ext cx="8520600" cy="178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Nunito Sans ExtraLight"/>
              <a:buNone/>
              <a:defRPr sz="4800">
                <a:latin typeface="Nunito Sans ExtraLight"/>
                <a:ea typeface="Nunito Sans ExtraLight"/>
                <a:cs typeface="Nunito Sans ExtraLight"/>
                <a:sym typeface="Nunito Sans Extra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7" name="Google Shape;37;p4"/>
          <p:cNvSpPr txBox="1"/>
          <p:nvPr>
            <p:ph idx="1" type="subTitle"/>
          </p:nvPr>
        </p:nvSpPr>
        <p:spPr>
          <a:xfrm>
            <a:off x="343616" y="2757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 Sans Light"/>
              <a:buNone/>
              <a:defRPr sz="22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" name="Google Shape;38;p4"/>
          <p:cNvSpPr txBox="1"/>
          <p:nvPr>
            <p:ph idx="2" type="subTitle"/>
          </p:nvPr>
        </p:nvSpPr>
        <p:spPr>
          <a:xfrm>
            <a:off x="355178" y="35875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Sans Light"/>
              <a:buNone/>
              <a:defRPr sz="12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9" name="Google Shape;3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225" y="433125"/>
            <a:ext cx="2561275" cy="34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225" y="4703136"/>
            <a:ext cx="548700" cy="2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1662" y="4806985"/>
            <a:ext cx="135875" cy="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"/>
          <p:cNvSpPr txBox="1"/>
          <p:nvPr/>
        </p:nvSpPr>
        <p:spPr>
          <a:xfrm>
            <a:off x="1121300" y="4654370"/>
            <a:ext cx="173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 Sans"/>
                <a:ea typeface="Nunito Sans"/>
                <a:cs typeface="Nunito Sans"/>
                <a:sym typeface="Nunito Sans"/>
              </a:rPr>
              <a:t>momentumcommerce.com</a:t>
            </a:r>
            <a:endParaRPr sz="10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106">
          <p15:clr>
            <a:srgbClr val="FA7B17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_2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etrona"/>
              <a:buChar char="●"/>
              <a:defRPr b="0" i="0" sz="3600" u="none" cap="none" strike="noStrike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Google Shape;2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(Beige)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5"/>
          <p:cNvSpPr txBox="1"/>
          <p:nvPr>
            <p:ph type="ctrTitle"/>
          </p:nvPr>
        </p:nvSpPr>
        <p:spPr>
          <a:xfrm>
            <a:off x="311700" y="1013350"/>
            <a:ext cx="8520600" cy="178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Petrona Light"/>
              <a:buNone/>
              <a:defRPr sz="4800">
                <a:latin typeface="Petrona Light"/>
                <a:ea typeface="Petrona Light"/>
                <a:cs typeface="Petrona Light"/>
                <a:sym typeface="Petrona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(Navy)">
  <p:cSld name="SECTION_HEADER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6"/>
          <p:cNvSpPr txBox="1"/>
          <p:nvPr>
            <p:ph type="ctrTitle"/>
          </p:nvPr>
        </p:nvSpPr>
        <p:spPr>
          <a:xfrm>
            <a:off x="311700" y="1013350"/>
            <a:ext cx="8520600" cy="178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A2DADB"/>
              </a:buClr>
              <a:buSzPts val="4800"/>
              <a:buFont typeface="Petrona Light"/>
              <a:buNone/>
              <a:defRPr sz="4800">
                <a:solidFill>
                  <a:srgbClr val="A2DADB"/>
                </a:solidFill>
                <a:latin typeface="Petrona Light"/>
                <a:ea typeface="Petrona Light"/>
                <a:cs typeface="Petrona Light"/>
                <a:sym typeface="Petrona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0" name="Google Shape;50;p6"/>
          <p:cNvSpPr/>
          <p:nvPr/>
        </p:nvSpPr>
        <p:spPr>
          <a:xfrm>
            <a:off x="125" y="4493275"/>
            <a:ext cx="9144000" cy="6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 txBox="1"/>
          <p:nvPr>
            <p:ph idx="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" name="Google Shape;5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25" y="4703136"/>
            <a:ext cx="548700" cy="2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662" y="4806985"/>
            <a:ext cx="135875" cy="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 txBox="1"/>
          <p:nvPr/>
        </p:nvSpPr>
        <p:spPr>
          <a:xfrm>
            <a:off x="1121300" y="4654370"/>
            <a:ext cx="173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 Sans"/>
                <a:ea typeface="Nunito Sans"/>
                <a:cs typeface="Nunito Sans"/>
                <a:sym typeface="Nunito Sans"/>
              </a:rPr>
              <a:t>momentumcommerce.com</a:t>
            </a:r>
            <a:endParaRPr sz="10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(Teal)">
  <p:cSld name="SECTION_HEADER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7"/>
          <p:cNvSpPr txBox="1"/>
          <p:nvPr>
            <p:ph type="ctrTitle"/>
          </p:nvPr>
        </p:nvSpPr>
        <p:spPr>
          <a:xfrm>
            <a:off x="311700" y="1013350"/>
            <a:ext cx="8520600" cy="178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Petrona Light"/>
              <a:buNone/>
              <a:defRPr sz="4800">
                <a:latin typeface="Petrona Light"/>
                <a:ea typeface="Petrona Light"/>
                <a:cs typeface="Petrona Light"/>
                <a:sym typeface="Petrona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" name="Google Shape;59;p7"/>
          <p:cNvSpPr/>
          <p:nvPr/>
        </p:nvSpPr>
        <p:spPr>
          <a:xfrm>
            <a:off x="125" y="4493275"/>
            <a:ext cx="9144000" cy="6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"/>
          <p:cNvSpPr txBox="1"/>
          <p:nvPr>
            <p:ph idx="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" name="Google Shape;6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25" y="4703136"/>
            <a:ext cx="548700" cy="2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662" y="4806985"/>
            <a:ext cx="135875" cy="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/>
          <p:nvPr/>
        </p:nvSpPr>
        <p:spPr>
          <a:xfrm>
            <a:off x="1121300" y="4654370"/>
            <a:ext cx="173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 Sans"/>
                <a:ea typeface="Nunito Sans"/>
                <a:cs typeface="Nunito Sans"/>
                <a:sym typeface="Nunito Sans"/>
              </a:rPr>
              <a:t>momentumcommerce.com</a:t>
            </a:r>
            <a:endParaRPr sz="10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 (Beige)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" type="body"/>
          </p:nvPr>
        </p:nvSpPr>
        <p:spPr>
          <a:xfrm>
            <a:off x="311700" y="1152475"/>
            <a:ext cx="8520600" cy="32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 (Navy)">
  <p:cSld name="TITLE_AND_BODY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2DADB"/>
              </a:buClr>
              <a:buSzPts val="3800"/>
              <a:buNone/>
              <a:defRPr>
                <a:solidFill>
                  <a:srgbClr val="A2DAD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311700" y="1152475"/>
            <a:ext cx="8520600" cy="32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9"/>
          <p:cNvSpPr/>
          <p:nvPr/>
        </p:nvSpPr>
        <p:spPr>
          <a:xfrm>
            <a:off x="125" y="4493275"/>
            <a:ext cx="9144000" cy="6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9"/>
          <p:cNvSpPr txBox="1"/>
          <p:nvPr>
            <p:ph idx="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25" y="4703136"/>
            <a:ext cx="548700" cy="2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662" y="4806985"/>
            <a:ext cx="135875" cy="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9"/>
          <p:cNvSpPr txBox="1"/>
          <p:nvPr/>
        </p:nvSpPr>
        <p:spPr>
          <a:xfrm>
            <a:off x="1121300" y="4654370"/>
            <a:ext cx="173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 Sans"/>
                <a:ea typeface="Nunito Sans"/>
                <a:cs typeface="Nunito Sans"/>
                <a:sym typeface="Nunito Sans"/>
              </a:rPr>
              <a:t>momentumcommerce.com</a:t>
            </a:r>
            <a:endParaRPr sz="10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 (Teal)">
  <p:cSld name="TITLE_AND_BODY_1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" type="body"/>
          </p:nvPr>
        </p:nvSpPr>
        <p:spPr>
          <a:xfrm>
            <a:off x="311700" y="1152475"/>
            <a:ext cx="8520600" cy="32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125" y="4493275"/>
            <a:ext cx="9144000" cy="6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0"/>
          <p:cNvSpPr txBox="1"/>
          <p:nvPr>
            <p:ph idx="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25" y="4703136"/>
            <a:ext cx="548700" cy="2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662" y="4806985"/>
            <a:ext cx="135875" cy="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"/>
          <p:cNvSpPr txBox="1"/>
          <p:nvPr/>
        </p:nvSpPr>
        <p:spPr>
          <a:xfrm>
            <a:off x="1121300" y="4654370"/>
            <a:ext cx="173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 Sans"/>
                <a:ea typeface="Nunito Sans"/>
                <a:cs typeface="Nunito Sans"/>
                <a:sym typeface="Nunito Sans"/>
              </a:rPr>
              <a:t>momentumcommerce.com</a:t>
            </a:r>
            <a:endParaRPr sz="10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0.xml"/><Relationship Id="rId1" Type="http://schemas.openxmlformats.org/officeDocument/2006/relationships/image" Target="../media/image7.jp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26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2.xml"/><Relationship Id="rId28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6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31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7.xml"/><Relationship Id="rId3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125" y="4493275"/>
            <a:ext cx="9144000" cy="6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Nunito Sans ExtraLight"/>
              <a:buNone/>
              <a:defRPr sz="3800">
                <a:solidFill>
                  <a:schemeClr val="dk1"/>
                </a:solidFill>
                <a:latin typeface="Nunito Sans ExtraLight"/>
                <a:ea typeface="Nunito Sans ExtraLight"/>
                <a:cs typeface="Nunito Sans ExtraLight"/>
                <a:sym typeface="Nunito Sans Extra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311700" y="1152475"/>
            <a:ext cx="8520600" cy="32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 Light"/>
              <a:buChar char="●"/>
              <a:defRPr sz="1800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Light"/>
              <a:buChar char="○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Light"/>
              <a:buChar char="■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Light"/>
              <a:buChar char="○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Light"/>
              <a:buChar char="■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Light"/>
              <a:buChar char="○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Light"/>
              <a:buChar char="■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5225" y="4703136"/>
            <a:ext cx="548700" cy="2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662" y="4806985"/>
            <a:ext cx="135875" cy="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/>
          <p:nvPr/>
        </p:nvSpPr>
        <p:spPr>
          <a:xfrm>
            <a:off x="1121300" y="4654370"/>
            <a:ext cx="173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 Sans"/>
                <a:ea typeface="Nunito Sans"/>
                <a:cs typeface="Nunito Sans"/>
                <a:sym typeface="Nunito Sans"/>
              </a:rPr>
              <a:t>momentumcommerce.com</a:t>
            </a:r>
            <a:endParaRPr sz="10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472458" y="462691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r">
              <a:buNone/>
              <a:defRPr sz="1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3" r:id="rId29"/>
    <p:sldLayoutId id="2147483674" r:id="rId30"/>
    <p:sldLayoutId id="2147483675" r:id="rId31"/>
    <p:sldLayoutId id="2147483676" r:id="rId32"/>
    <p:sldLayoutId id="2147483677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86">
          <p15:clr>
            <a:srgbClr val="EA4335"/>
          </p15:clr>
        </p15:guide>
        <p15:guide id="2" pos="288">
          <p15:clr>
            <a:srgbClr val="EA4335"/>
          </p15:clr>
        </p15:guide>
        <p15:guide id="3" orient="horz" pos="3073">
          <p15:clr>
            <a:srgbClr val="EA4335"/>
          </p15:clr>
        </p15:guide>
        <p15:guide id="4" orient="horz" pos="274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/>
          <p:nvPr/>
        </p:nvSpPr>
        <p:spPr>
          <a:xfrm>
            <a:off x="809425" y="1006050"/>
            <a:ext cx="2809800" cy="22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91F5"/>
              </a:buClr>
              <a:buSzPts val="1600"/>
              <a:buFont typeface="Arial"/>
              <a:buNone/>
            </a:pPr>
            <a:r>
              <a:rPr lang="en" sz="1000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C A S E   S T U D Y</a:t>
            </a:r>
            <a:endParaRPr sz="1600">
              <a:solidFill>
                <a:schemeClr val="accent5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Momentum Commerce</a:t>
            </a:r>
            <a:endParaRPr sz="3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Full Service for IQBAR</a:t>
            </a:r>
            <a:endParaRPr sz="3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5" name="Google Shape;235;p32"/>
          <p:cNvSpPr txBox="1"/>
          <p:nvPr/>
        </p:nvSpPr>
        <p:spPr>
          <a:xfrm>
            <a:off x="0" y="0"/>
            <a:ext cx="9144000" cy="307800"/>
          </a:xfrm>
          <a:prstGeom prst="rect">
            <a:avLst/>
          </a:prstGeom>
          <a:solidFill>
            <a:srgbClr val="EFF0E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716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Petrona"/>
                <a:ea typeface="Petrona"/>
                <a:cs typeface="Petrona"/>
                <a:sym typeface="Petrona"/>
              </a:rPr>
              <a:t>Experience </a:t>
            </a:r>
            <a:r>
              <a:rPr lang="en" sz="800">
                <a:latin typeface="Petrona"/>
                <a:ea typeface="Petrona"/>
                <a:cs typeface="Petrona"/>
                <a:sym typeface="Petrona"/>
              </a:rPr>
              <a:t> |  IQBAR</a:t>
            </a:r>
            <a:endParaRPr sz="800">
              <a:solidFill>
                <a:srgbClr val="000000"/>
              </a:solidFill>
              <a:latin typeface="Petrona"/>
              <a:ea typeface="Petrona"/>
              <a:cs typeface="Petrona"/>
              <a:sym typeface="Petrona"/>
            </a:endParaRPr>
          </a:p>
        </p:txBody>
      </p:sp>
      <p:grpSp>
        <p:nvGrpSpPr>
          <p:cNvPr id="236" name="Google Shape;236;p32"/>
          <p:cNvGrpSpPr/>
          <p:nvPr/>
        </p:nvGrpSpPr>
        <p:grpSpPr>
          <a:xfrm>
            <a:off x="2754175" y="571500"/>
            <a:ext cx="6466029" cy="4000500"/>
            <a:chOff x="4462233" y="889416"/>
            <a:chExt cx="3816117" cy="2361013"/>
          </a:xfrm>
        </p:grpSpPr>
        <p:pic>
          <p:nvPicPr>
            <p:cNvPr descr="Picture 31" id="237" name="Google Shape;237;p32"/>
            <p:cNvPicPr preferRelativeResize="0"/>
            <p:nvPr/>
          </p:nvPicPr>
          <p:blipFill rotWithShape="1">
            <a:blip r:embed="rId3">
              <a:alphaModFix/>
            </a:blip>
            <a:srcRect b="0" l="0" r="18566" t="0"/>
            <a:stretch/>
          </p:blipFill>
          <p:spPr>
            <a:xfrm>
              <a:off x="4462233" y="889416"/>
              <a:ext cx="3780865" cy="236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32"/>
            <p:cNvSpPr/>
            <p:nvPr/>
          </p:nvSpPr>
          <p:spPr>
            <a:xfrm>
              <a:off x="5353050" y="1109183"/>
              <a:ext cx="2925300" cy="1687200"/>
            </a:xfrm>
            <a:prstGeom prst="rect">
              <a:avLst/>
            </a:prstGeom>
            <a:blipFill rotWithShape="1">
              <a:blip r:embed="rId4">
                <a:alphaModFix/>
              </a:blip>
              <a:tile algn="tl" flip="none" tx="0" sx="99997" ty="0" sy="99997"/>
            </a:blip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9" name="Google Shape;23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9350" y="921225"/>
            <a:ext cx="5070850" cy="304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/>
          <p:nvPr/>
        </p:nvSpPr>
        <p:spPr>
          <a:xfrm>
            <a:off x="0" y="0"/>
            <a:ext cx="9144000" cy="307800"/>
          </a:xfrm>
          <a:prstGeom prst="rect">
            <a:avLst/>
          </a:prstGeom>
          <a:solidFill>
            <a:srgbClr val="EFF0E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716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Petrona"/>
                <a:ea typeface="Petrona"/>
                <a:cs typeface="Petrona"/>
                <a:sym typeface="Petrona"/>
              </a:rPr>
              <a:t>Experience </a:t>
            </a:r>
            <a:r>
              <a:rPr lang="en" sz="800">
                <a:latin typeface="Petrona"/>
                <a:ea typeface="Petrona"/>
                <a:cs typeface="Petrona"/>
                <a:sym typeface="Petrona"/>
              </a:rPr>
              <a:t> |  </a:t>
            </a:r>
            <a:r>
              <a:rPr lang="en" sz="800">
                <a:solidFill>
                  <a:schemeClr val="dk1"/>
                </a:solidFill>
                <a:latin typeface="Petrona"/>
                <a:ea typeface="Petrona"/>
                <a:cs typeface="Petrona"/>
                <a:sym typeface="Petrona"/>
              </a:rPr>
              <a:t>IQBAR</a:t>
            </a:r>
            <a:endParaRPr sz="800">
              <a:solidFill>
                <a:srgbClr val="000000"/>
              </a:solidFill>
              <a:latin typeface="Petrona"/>
              <a:ea typeface="Petrona"/>
              <a:cs typeface="Petrona"/>
              <a:sym typeface="Petrona"/>
            </a:endParaRPr>
          </a:p>
        </p:txBody>
      </p:sp>
      <p:sp>
        <p:nvSpPr>
          <p:cNvPr id="245" name="Google Shape;245;p33"/>
          <p:cNvSpPr txBox="1"/>
          <p:nvPr>
            <p:ph idx="1" type="body"/>
          </p:nvPr>
        </p:nvSpPr>
        <p:spPr>
          <a:xfrm>
            <a:off x="479975" y="666900"/>
            <a:ext cx="3091200" cy="3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A95"/>
              </a:buClr>
              <a:buSzPts val="1512"/>
              <a:buFont typeface="Arial"/>
              <a:buNone/>
            </a:pPr>
            <a:r>
              <a:rPr lang="en" sz="27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Momentum Commerce </a:t>
            </a:r>
            <a:r>
              <a:rPr lang="en" sz="2700">
                <a:latin typeface="Avenir"/>
                <a:ea typeface="Avenir"/>
                <a:cs typeface="Avenir"/>
                <a:sym typeface="Avenir"/>
              </a:rPr>
              <a:t>Optimizes IQBAR ASIN Strategy in Tandem with Discount</a:t>
            </a:r>
            <a:r>
              <a:rPr lang="en" sz="27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</a:t>
            </a:r>
            <a:endParaRPr sz="27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A95"/>
              </a:buClr>
              <a:buSzPts val="1512"/>
              <a:buFont typeface="Arial"/>
              <a:buNone/>
            </a:pPr>
            <a:r>
              <a:rPr lang="en" sz="2700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Drives 39% Increase in Units Sold (Q/Q)</a:t>
            </a:r>
            <a:endParaRPr sz="2700">
              <a:solidFill>
                <a:schemeClr val="accent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6" name="Google Shape;246;p33"/>
          <p:cNvSpPr txBox="1"/>
          <p:nvPr/>
        </p:nvSpPr>
        <p:spPr>
          <a:xfrm>
            <a:off x="4191350" y="787275"/>
            <a:ext cx="45474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5A95"/>
              </a:buClr>
              <a:buSzPts val="1200"/>
              <a:buFont typeface="Arial"/>
              <a:buNone/>
            </a:pPr>
            <a:r>
              <a:rPr b="1" lang="en" sz="1300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  <a:t>The Challenge</a:t>
            </a:r>
            <a:endParaRPr b="1" sz="1300"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  <a:t>IQBAR  produces a variety of high protein bars and drink mixes for health-conscious </a:t>
            </a:r>
            <a:r>
              <a:rPr lang="en" sz="1000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  <a:t>consumers</a:t>
            </a:r>
            <a:r>
              <a:rPr lang="en" sz="1000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  <a:t>. Working with Momentum Commerce as the brand’s Amazon agency, one of their main focuses has been driving substantial growth on Amazon.</a:t>
            </a:r>
            <a:r>
              <a:rPr b="1" lang="en" sz="1000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000">
              <a:solidFill>
                <a:srgbClr val="80808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5A95"/>
              </a:buClr>
              <a:buSzPts val="1200"/>
              <a:buFont typeface="Arial"/>
              <a:buNone/>
            </a:pPr>
            <a:r>
              <a:rPr b="1" lang="en" sz="1300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  <a:t>The Solution</a:t>
            </a:r>
            <a:endParaRPr b="1" sz="1300"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210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venir"/>
              <a:buChar char="●"/>
            </a:pPr>
            <a:r>
              <a:rPr lang="en" sz="10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Beginning on January 22nd, 2023, a multi-brand top deal went live across a top IQBAR ASIN.</a:t>
            </a:r>
            <a:endParaRPr sz="10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2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venir"/>
              <a:buChar char="●"/>
            </a:pPr>
            <a:r>
              <a:rPr lang="en" sz="10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To maximize the downstream impact of the increased sales, Momentum Commerce added the brand’s Sampler Pack, a product with many more reviews, to this listing.</a:t>
            </a:r>
            <a:endParaRPr sz="10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/>
        </p:nvSpPr>
        <p:spPr>
          <a:xfrm>
            <a:off x="0" y="0"/>
            <a:ext cx="9144000" cy="307800"/>
          </a:xfrm>
          <a:prstGeom prst="rect">
            <a:avLst/>
          </a:prstGeom>
          <a:solidFill>
            <a:srgbClr val="EFF0E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716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Petrona"/>
                <a:ea typeface="Petrona"/>
                <a:cs typeface="Petrona"/>
                <a:sym typeface="Petrona"/>
              </a:rPr>
              <a:t>Experience </a:t>
            </a:r>
            <a:r>
              <a:rPr lang="en" sz="800">
                <a:latin typeface="Petrona"/>
                <a:ea typeface="Petrona"/>
                <a:cs typeface="Petrona"/>
                <a:sym typeface="Petrona"/>
              </a:rPr>
              <a:t> |  </a:t>
            </a:r>
            <a:r>
              <a:rPr lang="en" sz="800">
                <a:solidFill>
                  <a:schemeClr val="dk1"/>
                </a:solidFill>
                <a:latin typeface="Petrona"/>
                <a:ea typeface="Petrona"/>
                <a:cs typeface="Petrona"/>
                <a:sym typeface="Petrona"/>
              </a:rPr>
              <a:t>IQBAR</a:t>
            </a:r>
            <a:endParaRPr sz="800">
              <a:solidFill>
                <a:srgbClr val="000000"/>
              </a:solidFill>
              <a:latin typeface="Petrona"/>
              <a:ea typeface="Petrona"/>
              <a:cs typeface="Petrona"/>
              <a:sym typeface="Petrona"/>
            </a:endParaRPr>
          </a:p>
        </p:txBody>
      </p:sp>
      <p:sp>
        <p:nvSpPr>
          <p:cNvPr id="252" name="Google Shape;252;p34"/>
          <p:cNvSpPr txBox="1"/>
          <p:nvPr>
            <p:ph idx="1" type="body"/>
          </p:nvPr>
        </p:nvSpPr>
        <p:spPr>
          <a:xfrm>
            <a:off x="479975" y="666900"/>
            <a:ext cx="3091200" cy="3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A95"/>
              </a:buClr>
              <a:buSzPts val="1512"/>
              <a:buFont typeface="Arial"/>
              <a:buNone/>
            </a:pPr>
            <a:r>
              <a:rPr lang="en" sz="2700">
                <a:latin typeface="Avenir"/>
                <a:ea typeface="Avenir"/>
                <a:cs typeface="Avenir"/>
                <a:sym typeface="Avenir"/>
              </a:rPr>
              <a:t>Momentum Commerce Optimizes IQBAR ASIN Strategy in Tandem with Discount,</a:t>
            </a:r>
            <a:endParaRPr sz="27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A95"/>
              </a:buClr>
              <a:buSzPts val="1512"/>
              <a:buFont typeface="Arial"/>
              <a:buNone/>
            </a:pPr>
            <a:r>
              <a:rPr lang="en" sz="2700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Drives 39% Increase in Units Sold (Q/Q)</a:t>
            </a:r>
            <a:endParaRPr sz="27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3" name="Google Shape;253;p34"/>
          <p:cNvSpPr txBox="1"/>
          <p:nvPr/>
        </p:nvSpPr>
        <p:spPr>
          <a:xfrm>
            <a:off x="4195950" y="344475"/>
            <a:ext cx="45474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  <a:t>The Results</a:t>
            </a:r>
            <a:endParaRPr sz="1100">
              <a:solidFill>
                <a:srgbClr val="80808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venir"/>
              <a:buChar char="●"/>
            </a:pPr>
            <a:r>
              <a:rPr lang="en"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After incorporating the Sampler Pack and running the promotion, the listing earned a #1 Best Seller Badge for 11 days, accompanied by a substantial sales increase over time. </a:t>
            </a:r>
            <a:endParaRPr sz="11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venir"/>
              <a:buChar char="●"/>
            </a:pPr>
            <a:r>
              <a:rPr lang="en"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Compared to the prior three-month period,</a:t>
            </a:r>
            <a:r>
              <a:rPr lang="en"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 IQBAR saw:</a:t>
            </a:r>
            <a:endParaRPr sz="11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venir"/>
              <a:buChar char="○"/>
            </a:pPr>
            <a:r>
              <a:rPr lang="en"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38% increase in Total Sales</a:t>
            </a:r>
            <a:endParaRPr sz="11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venir"/>
              <a:buChar char="○"/>
            </a:pPr>
            <a:r>
              <a:rPr lang="en"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39% increase in Total Units Sold</a:t>
            </a:r>
            <a:endParaRPr sz="11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venir"/>
              <a:buChar char="○"/>
            </a:pPr>
            <a:r>
              <a:rPr lang="en"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97% increase in Glance Views for ‘High Protein’ Products</a:t>
            </a:r>
            <a:endParaRPr sz="11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80808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54" name="Google Shape;25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1325" y="2687925"/>
            <a:ext cx="2519574" cy="1669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55" name="Google Shape;25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9925" y="2687925"/>
            <a:ext cx="2744676" cy="16697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5"/>
          <p:cNvPicPr preferRelativeResize="0"/>
          <p:nvPr/>
        </p:nvPicPr>
        <p:blipFill rotWithShape="1">
          <a:blip r:embed="rId3">
            <a:alphaModFix/>
          </a:blip>
          <a:srcRect b="31063" l="22394" r="25885" t="0"/>
          <a:stretch/>
        </p:blipFill>
        <p:spPr>
          <a:xfrm>
            <a:off x="4467675" y="307800"/>
            <a:ext cx="4676325" cy="4155283"/>
          </a:xfrm>
          <a:prstGeom prst="flowChartProcess">
            <a:avLst/>
          </a:prstGeom>
          <a:noFill/>
          <a:ln>
            <a:noFill/>
          </a:ln>
        </p:spPr>
      </p:pic>
      <p:sp>
        <p:nvSpPr>
          <p:cNvPr id="261" name="Google Shape;261;p35"/>
          <p:cNvSpPr txBox="1"/>
          <p:nvPr/>
        </p:nvSpPr>
        <p:spPr>
          <a:xfrm>
            <a:off x="4467675" y="4734375"/>
            <a:ext cx="635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latin typeface="Petrona"/>
              <a:ea typeface="Petrona"/>
              <a:cs typeface="Petrona"/>
              <a:sym typeface="Petrona"/>
            </a:endParaRPr>
          </a:p>
        </p:txBody>
      </p:sp>
      <p:pic>
        <p:nvPicPr>
          <p:cNvPr id="262" name="Google Shape;26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5635" y="1818213"/>
            <a:ext cx="867224" cy="113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5"/>
          <p:cNvSpPr txBox="1"/>
          <p:nvPr/>
        </p:nvSpPr>
        <p:spPr>
          <a:xfrm>
            <a:off x="217258" y="1125449"/>
            <a:ext cx="1493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5000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  <a:endParaRPr sz="5000">
              <a:solidFill>
                <a:srgbClr val="000000"/>
              </a:solidFill>
              <a:latin typeface="Petrona"/>
              <a:ea typeface="Petrona"/>
              <a:cs typeface="Petrona"/>
              <a:sym typeface="Petrona"/>
            </a:endParaRPr>
          </a:p>
        </p:txBody>
      </p:sp>
      <p:sp>
        <p:nvSpPr>
          <p:cNvPr id="264" name="Google Shape;264;p35"/>
          <p:cNvSpPr txBox="1"/>
          <p:nvPr/>
        </p:nvSpPr>
        <p:spPr>
          <a:xfrm>
            <a:off x="566975" y="1352850"/>
            <a:ext cx="32310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etrona"/>
                <a:ea typeface="Petrona"/>
                <a:cs typeface="Petrona"/>
                <a:sym typeface="Petrona"/>
              </a:rPr>
              <a:t>Momentum Commerce has helped us find and execute on operational changes that have meaningfully changed the trajectory of our Amazon business</a:t>
            </a:r>
            <a:r>
              <a:rPr i="1" lang="en">
                <a:latin typeface="Petrona"/>
                <a:ea typeface="Petrona"/>
                <a:cs typeface="Petrona"/>
                <a:sym typeface="Petrona"/>
              </a:rPr>
              <a:t>. </a:t>
            </a:r>
            <a:r>
              <a:rPr i="1" lang="en">
                <a:solidFill>
                  <a:schemeClr val="dk1"/>
                </a:solidFill>
                <a:latin typeface="Petrona"/>
                <a:ea typeface="Petrona"/>
                <a:cs typeface="Petrona"/>
                <a:sym typeface="Petrona"/>
              </a:rPr>
              <a:t>Having that kind of partner in a incredibly competitive category is a major advantage.</a:t>
            </a:r>
            <a:r>
              <a:rPr i="1" lang="en">
                <a:latin typeface="Petrona"/>
                <a:ea typeface="Petrona"/>
                <a:cs typeface="Petrona"/>
                <a:sym typeface="Petrona"/>
              </a:rPr>
              <a:t>”</a:t>
            </a:r>
            <a:endParaRPr i="1">
              <a:latin typeface="Petrona"/>
              <a:ea typeface="Petrona"/>
              <a:cs typeface="Petrona"/>
              <a:sym typeface="Petro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Petrona"/>
              <a:ea typeface="Petrona"/>
              <a:cs typeface="Petrona"/>
              <a:sym typeface="Petron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etrona"/>
                <a:ea typeface="Petrona"/>
                <a:cs typeface="Petrona"/>
                <a:sym typeface="Petrona"/>
              </a:rPr>
              <a:t>- Will Nitze, </a:t>
            </a:r>
            <a:endParaRPr sz="1000">
              <a:latin typeface="Petrona"/>
              <a:ea typeface="Petrona"/>
              <a:cs typeface="Petrona"/>
              <a:sym typeface="Petron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etrona"/>
                <a:ea typeface="Petrona"/>
                <a:cs typeface="Petrona"/>
                <a:sym typeface="Petrona"/>
              </a:rPr>
              <a:t>CEO &amp; Founder, IQBAR</a:t>
            </a:r>
            <a:endParaRPr sz="1000">
              <a:latin typeface="Petrona"/>
              <a:ea typeface="Petrona"/>
              <a:cs typeface="Petrona"/>
              <a:sym typeface="Petrona"/>
            </a:endParaRPr>
          </a:p>
        </p:txBody>
      </p:sp>
      <p:sp>
        <p:nvSpPr>
          <p:cNvPr id="265" name="Google Shape;265;p35"/>
          <p:cNvSpPr txBox="1"/>
          <p:nvPr/>
        </p:nvSpPr>
        <p:spPr>
          <a:xfrm>
            <a:off x="0" y="0"/>
            <a:ext cx="9144000" cy="307800"/>
          </a:xfrm>
          <a:prstGeom prst="rect">
            <a:avLst/>
          </a:prstGeom>
          <a:solidFill>
            <a:srgbClr val="EFF0E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716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Petrona"/>
                <a:ea typeface="Petrona"/>
                <a:cs typeface="Petrona"/>
                <a:sym typeface="Petrona"/>
              </a:rPr>
              <a:t>Experience </a:t>
            </a:r>
            <a:r>
              <a:rPr lang="en" sz="800">
                <a:latin typeface="Petrona"/>
                <a:ea typeface="Petrona"/>
                <a:cs typeface="Petrona"/>
                <a:sym typeface="Petrona"/>
              </a:rPr>
              <a:t> |  </a:t>
            </a:r>
            <a:r>
              <a:rPr lang="en" sz="800">
                <a:solidFill>
                  <a:schemeClr val="dk1"/>
                </a:solidFill>
                <a:latin typeface="Petrona"/>
                <a:ea typeface="Petrona"/>
                <a:cs typeface="Petrona"/>
                <a:sym typeface="Petrona"/>
              </a:rPr>
              <a:t>IQBAR</a:t>
            </a:r>
            <a:endParaRPr sz="800">
              <a:solidFill>
                <a:srgbClr val="000000"/>
              </a:solidFill>
              <a:latin typeface="Petrona"/>
              <a:ea typeface="Petrona"/>
              <a:cs typeface="Petrona"/>
              <a:sym typeface="Petro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 Commerc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